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y="5143500" cx="9144000"/>
  <p:notesSz cx="6858000" cy="9144000"/>
  <p:embeddedFontLst>
    <p:embeddedFont>
      <p:font typeface="Ubuntu"/>
      <p:regular r:id="rId73"/>
      <p:bold r:id="rId74"/>
      <p:italic r:id="rId75"/>
      <p:boldItalic r:id="rId76"/>
    </p:embeddedFont>
    <p:embeddedFont>
      <p:font typeface="Economica"/>
      <p:regular r:id="rId77"/>
      <p:bold r:id="rId78"/>
      <p:italic r:id="rId79"/>
      <p:boldItalic r:id="rId80"/>
    </p:embeddedFont>
    <p:embeddedFont>
      <p:font typeface="Montserrat"/>
      <p:regular r:id="rId81"/>
      <p:bold r:id="rId82"/>
      <p:italic r:id="rId83"/>
      <p:boldItalic r:id="rId84"/>
    </p:embeddedFont>
    <p:embeddedFont>
      <p:font typeface="Lato"/>
      <p:regular r:id="rId85"/>
      <p:bold r:id="rId86"/>
      <p:italic r:id="rId87"/>
      <p:boldItalic r:id="rId88"/>
    </p:embeddedFont>
    <p:embeddedFont>
      <p:font typeface="Open Sans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68AAEB0-A9C8-44B1-ACD1-D773B5760EEF}">
  <a:tblStyle styleId="{468AAEB0-A9C8-44B1-ACD1-D773B5760E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CA9C495-A2C9-433D-BA93-1E16286AE9E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D952CFE-1C90-4F8C-BEA1-4C06A46974E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Montserrat-boldItalic.fntdata"/><Relationship Id="rId83" Type="http://schemas.openxmlformats.org/officeDocument/2006/relationships/font" Target="fonts/Montserrat-italic.fntdata"/><Relationship Id="rId42" Type="http://schemas.openxmlformats.org/officeDocument/2006/relationships/slide" Target="slides/slide35.xml"/><Relationship Id="rId86" Type="http://schemas.openxmlformats.org/officeDocument/2006/relationships/font" Target="fonts/Lato-bold.fntdata"/><Relationship Id="rId41" Type="http://schemas.openxmlformats.org/officeDocument/2006/relationships/slide" Target="slides/slide34.xml"/><Relationship Id="rId85" Type="http://schemas.openxmlformats.org/officeDocument/2006/relationships/font" Target="fonts/Lato-regular.fntdata"/><Relationship Id="rId44" Type="http://schemas.openxmlformats.org/officeDocument/2006/relationships/slide" Target="slides/slide37.xml"/><Relationship Id="rId88" Type="http://schemas.openxmlformats.org/officeDocument/2006/relationships/font" Target="fonts/Lato-boldItalic.fntdata"/><Relationship Id="rId43" Type="http://schemas.openxmlformats.org/officeDocument/2006/relationships/slide" Target="slides/slide36.xml"/><Relationship Id="rId87" Type="http://schemas.openxmlformats.org/officeDocument/2006/relationships/font" Target="fonts/Lato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OpenSans-regular.fntdata"/><Relationship Id="rId80" Type="http://schemas.openxmlformats.org/officeDocument/2006/relationships/font" Target="fonts/Economica-boldItalic.fntdata"/><Relationship Id="rId82" Type="http://schemas.openxmlformats.org/officeDocument/2006/relationships/font" Target="fonts/Montserrat-bold.fntdata"/><Relationship Id="rId81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Ubuntu-regular.fntdata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Ubuntu-italic.fntdata"/><Relationship Id="rId30" Type="http://schemas.openxmlformats.org/officeDocument/2006/relationships/slide" Target="slides/slide23.xml"/><Relationship Id="rId74" Type="http://schemas.openxmlformats.org/officeDocument/2006/relationships/font" Target="fonts/Ubuntu-bold.fntdata"/><Relationship Id="rId33" Type="http://schemas.openxmlformats.org/officeDocument/2006/relationships/slide" Target="slides/slide26.xml"/><Relationship Id="rId77" Type="http://schemas.openxmlformats.org/officeDocument/2006/relationships/font" Target="fonts/Economica-regular.fntdata"/><Relationship Id="rId32" Type="http://schemas.openxmlformats.org/officeDocument/2006/relationships/slide" Target="slides/slide25.xml"/><Relationship Id="rId76" Type="http://schemas.openxmlformats.org/officeDocument/2006/relationships/font" Target="fonts/Ubuntu-boldItalic.fntdata"/><Relationship Id="rId35" Type="http://schemas.openxmlformats.org/officeDocument/2006/relationships/slide" Target="slides/slide28.xml"/><Relationship Id="rId79" Type="http://schemas.openxmlformats.org/officeDocument/2006/relationships/font" Target="fonts/Economica-italic.fntdata"/><Relationship Id="rId34" Type="http://schemas.openxmlformats.org/officeDocument/2006/relationships/slide" Target="slides/slide27.xml"/><Relationship Id="rId78" Type="http://schemas.openxmlformats.org/officeDocument/2006/relationships/font" Target="fonts/Economica-bold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OpenSans-italic.fntdata"/><Relationship Id="rId90" Type="http://schemas.openxmlformats.org/officeDocument/2006/relationships/font" Target="fonts/OpenSans-bold.fntdata"/><Relationship Id="rId92" Type="http://schemas.openxmlformats.org/officeDocument/2006/relationships/font" Target="fonts/OpenSans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d3d.com/wp-content/uploads/2017/06/MaterialTDS-PLA_01.pdf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3e3d45b18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3e3d45b18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d7839376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d7839376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4e9ff3ed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4e9ff3ed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3e3d45b18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3e3d45b18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3e3d45b18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3e3d45b18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4e9ff3ed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4e9ff3ed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3e3d45b1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3e3d45b1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509c6e19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509c6e19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4e9ff3ed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4e9ff3ed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4e9ff3ed8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4e9ff3ed8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4ed119ea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4ed119ea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e3d45b18_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e3d45b18_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3e3d45b18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3e3d45b18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4ed119e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4ed119e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4ed11a2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4ed11a2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4e9ff3ed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4e9ff3ed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4e9ff3ed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4e9ff3ed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3d51d271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3d51d27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3e3d45b18_1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63e3d45b18_1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4e9ff3ed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4e9ff3ed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4e9ff3ed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4e9ff3ed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3e3d45b18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3e3d45b18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3e3d45b18_9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3e3d45b18_9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3e3d45b18_9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3e3d45b18_9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4ed11a2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4ed11a2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4ed11a21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4ed11a21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4e9ff3ed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4e9ff3ed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4ed11a2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4ed11a2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4ed11a21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4ed11a21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509c6e1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509c6e1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3e3d45b18_9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3e3d45b18_9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3e3d45b18_9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3e3d45b18_9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3e3d45b18_9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3e3d45b18_9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3e3d45b18_9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3e3d45b18_9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3e3d45b18_9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3e3d45b18_9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WhiteKnight2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3e3d45b18_9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3e3d45b18_9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3e3d45b18_9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3e3d45b18_9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3e3d45b18_9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3e3d45b18_9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3e3d45b18_9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3e3d45b18_9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3e3d45b18_9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3e3d45b18_9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3e3d45b18_9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3e3d45b18_9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Wing box for analysis assumed to be rectangular cross section to simplify analysis and estimate loads. PLA yield strength 35.9 MPa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https://www.sd3d.com/wp-content/uploads/2017/06/MaterialTDS-PLA_01.pdf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 bank angle of 85 degrees the max stress experienced on the wing would be 7MPa, well within limits.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3e3d45b18_9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3e3d45b18_9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3e3d45b18_9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3e3d45b18_9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63e3d45b18_9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63e3d45b18_9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e3d45b18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3e3d45b18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1: Trident Glider System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3e3d45b18_9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3e3d45b18_9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3e3d45b18_9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3e3d45b18_9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Max. rotation rate = 15,800 rpm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thrust at 21 m/s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 = advance ratio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63e3d45b18_9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63e3d45b18_9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Motor Kv = 520 → number of rpm achievable with voltage (rpm/voltage)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Rated voltage = 22.2 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Rated number of cells = 4-6s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Rated ESC between 80 A to 100 A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3e3d45b18_9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63e3d45b18_9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meet flight duration and power requirements of our mission we chose this battery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Amp hours = 10,000 mAh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Voltage = 22.2 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3e3d45b18_9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3e3d45b18_9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chose this ESC bcs it is compatible with our electric motor specification: 80 A - 100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 = battery eliminator circuit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6 cell lithium polymer battery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Supplying Continuous current = 5 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Supplying Voltage = 5.5 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drive up to 6 digital standard-size servos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programmable braking setup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3e3d45b18_9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3e3d45b18_9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63e3d45b18_9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63e3d45b18_9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63e3d45b18_9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63e3d45b18_9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3e3d45b18_9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3e3d45b18_9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63e3d45b18_9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63e3d45b18_9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509c6e1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509c6e1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summary of what we will be going through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3e3d45b18_9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63e3d45b18_9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3e3d45b18_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63e3d45b18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63e3d45b18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63e3d45b18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3e3d45b18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63e3d45b18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3e3d45b18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3e3d45b18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d7839376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d7839376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e9ff3ed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e9ff3ed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Milestones, key </a:t>
            </a:r>
            <a:r>
              <a:rPr lang="en"/>
              <a:t>achievements (excellent stability and prototype flight)</a:t>
            </a:r>
            <a:r>
              <a:rPr lang="en"/>
              <a:t>, shortcomings (structures and weight), readjustments, (tail, airfoil and size changes) </a:t>
            </a:r>
            <a:r>
              <a:rPr lang="en"/>
              <a:t>regularly</a:t>
            </a:r>
            <a:r>
              <a:rPr lang="en"/>
              <a:t> meeting times, general stuff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4e9ff3ed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4e9ff3ed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 will leave you to Kunal to discuss our Glider’s design.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4e9ff3ed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4e9ff3ed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6" name="Google Shape;136;p14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7" name="Google Shape;137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2" name="Google Shape;142;p15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3" name="Google Shape;143;p1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1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0" name="Google Shape;160;p1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2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9.png"/><Relationship Id="rId5" Type="http://schemas.openxmlformats.org/officeDocument/2006/relationships/image" Target="../media/image11.jp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7.png"/><Relationship Id="rId4" Type="http://schemas.openxmlformats.org/officeDocument/2006/relationships/image" Target="../media/image9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MCfWUWqBNQq9_J8jV4A3JoDMIuFMKep3/view" TargetMode="External"/><Relationship Id="rId4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5.png"/><Relationship Id="rId4" Type="http://schemas.openxmlformats.org/officeDocument/2006/relationships/hyperlink" Target="http://drive.google.com/file/d/17qGPoyzheARF2D3L5jOyo5LPJVXfZbtI/view" TargetMode="External"/><Relationship Id="rId5" Type="http://schemas.openxmlformats.org/officeDocument/2006/relationships/image" Target="../media/image3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9.png"/><Relationship Id="rId4" Type="http://schemas.openxmlformats.org/officeDocument/2006/relationships/image" Target="../media/image76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9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9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2.png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56.png"/><Relationship Id="rId7" Type="http://schemas.openxmlformats.org/officeDocument/2006/relationships/image" Target="../media/image94.png"/><Relationship Id="rId8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Relationship Id="rId4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Relationship Id="rId4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36.png"/><Relationship Id="rId6" Type="http://schemas.openxmlformats.org/officeDocument/2006/relationships/image" Target="../media/image9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Relationship Id="rId5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Relationship Id="rId4" Type="http://schemas.openxmlformats.org/officeDocument/2006/relationships/image" Target="../media/image66.png"/><Relationship Id="rId5" Type="http://schemas.openxmlformats.org/officeDocument/2006/relationships/image" Target="../media/image74.png"/><Relationship Id="rId6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3.png"/><Relationship Id="rId4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jpg"/><Relationship Id="rId4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jpg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3.png"/><Relationship Id="rId4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0.png"/><Relationship Id="rId4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7.png"/><Relationship Id="rId4" Type="http://schemas.openxmlformats.org/officeDocument/2006/relationships/image" Target="../media/image8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www.sd3d.com/wp-content/uploads/2017/06/MaterialTDS-PLA_01.pdf" TargetMode="External"/><Relationship Id="rId4" Type="http://schemas.openxmlformats.org/officeDocument/2006/relationships/hyperlink" Target="https://www.boeing.com/history/products/x-20-dyna-soar.page" TargetMode="External"/><Relationship Id="rId5" Type="http://schemas.openxmlformats.org/officeDocument/2006/relationships/hyperlink" Target="https://www.space.com/41042-boeing-hypersonic-passenger-plane-concept.html" TargetMode="External"/><Relationship Id="rId6" Type="http://schemas.openxmlformats.org/officeDocument/2006/relationships/hyperlink" Target="http://www.aerospaceweb.org/design/waverider/design.shtml" TargetMode="External"/><Relationship Id="rId7" Type="http://schemas.openxmlformats.org/officeDocument/2006/relationships/hyperlink" Target="http://airfoiltools.com/airfoil/details?airfoil=s4094-i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ctrTitle"/>
          </p:nvPr>
        </p:nvSpPr>
        <p:spPr>
          <a:xfrm>
            <a:off x="3524163" y="2024575"/>
            <a:ext cx="5307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Ubuntu"/>
                <a:ea typeface="Ubuntu"/>
                <a:cs typeface="Ubuntu"/>
                <a:sym typeface="Ubuntu"/>
              </a:rPr>
              <a:t>Team 01 + 07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4455600" y="31573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Full System Walk Around</a:t>
            </a:r>
            <a:endParaRPr sz="1800"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679487" y="365138"/>
            <a:ext cx="996950" cy="52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Inspirations</a:t>
            </a:r>
            <a:endParaRPr b="1"/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2011125" y="1730325"/>
            <a:ext cx="1580700" cy="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X-20 Dyna-Soar</a:t>
            </a:r>
            <a:endParaRPr/>
          </a:p>
        </p:txBody>
      </p:sp>
      <p:sp>
        <p:nvSpPr>
          <p:cNvPr id="291" name="Google Shape;291;p34"/>
          <p:cNvSpPr txBox="1"/>
          <p:nvPr/>
        </p:nvSpPr>
        <p:spPr>
          <a:xfrm>
            <a:off x="5147650" y="1730325"/>
            <a:ext cx="3622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Boeing Hypersonic Passenger Jet Concept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900" y="2103550"/>
            <a:ext cx="3007998" cy="22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600" y="2103550"/>
            <a:ext cx="3157440" cy="225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17501"/>
            <a:ext cx="1717409" cy="4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1297500" y="393750"/>
            <a:ext cx="70389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Design Progression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 rotWithShape="1">
          <a:blip r:embed="rId3">
            <a:alphaModFix/>
          </a:blip>
          <a:srcRect b="41041" l="0" r="52579" t="0"/>
          <a:stretch/>
        </p:blipFill>
        <p:spPr>
          <a:xfrm>
            <a:off x="3630538" y="1426050"/>
            <a:ext cx="1946975" cy="15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700" y="1426038"/>
            <a:ext cx="2175250" cy="15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 rotWithShape="1">
          <a:blip r:embed="rId5">
            <a:alphaModFix/>
          </a:blip>
          <a:srcRect b="0" l="8525" r="0" t="0"/>
          <a:stretch/>
        </p:blipFill>
        <p:spPr>
          <a:xfrm>
            <a:off x="6690425" y="1426050"/>
            <a:ext cx="2083050" cy="15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/>
          <p:nvPr/>
        </p:nvSpPr>
        <p:spPr>
          <a:xfrm>
            <a:off x="2674325" y="2058425"/>
            <a:ext cx="7995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"/>
          <p:cNvSpPr/>
          <p:nvPr/>
        </p:nvSpPr>
        <p:spPr>
          <a:xfrm>
            <a:off x="5734250" y="2058425"/>
            <a:ext cx="7995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65325" y="2998200"/>
            <a:ext cx="2380500" cy="11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Pugh’s Matrix Design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x2 Fin, x1 Elevon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" name="Google Shape;306;p35"/>
          <p:cNvSpPr txBox="1"/>
          <p:nvPr>
            <p:ph idx="1" type="body"/>
          </p:nvPr>
        </p:nvSpPr>
        <p:spPr>
          <a:xfrm>
            <a:off x="3225913" y="2998200"/>
            <a:ext cx="2684400" cy="16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Post-Aerodynamic Analysis Design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NACA 2210                                             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Center-body pod to house payload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6351100" y="2998200"/>
            <a:ext cx="2610300" cy="19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Control Team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Design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NACA 2210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x1 Fin, x2 Elevon         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No center pod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Scaled smaller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0" y="4549200"/>
            <a:ext cx="566000" cy="5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1297500" y="393750"/>
            <a:ext cx="70389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Proposed Solution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" name="Google Shape;314;p36"/>
          <p:cNvSpPr txBox="1"/>
          <p:nvPr>
            <p:ph idx="1" type="body"/>
          </p:nvPr>
        </p:nvSpPr>
        <p:spPr>
          <a:xfrm>
            <a:off x="5416625" y="2256175"/>
            <a:ext cx="3413700" cy="13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Post-Stability Analysis Design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NACA 1210 1.5% Spline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x1 Fin, x2 Elevon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00" y="1093725"/>
            <a:ext cx="5111826" cy="335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 rotWithShape="1">
          <a:blip r:embed="rId4">
            <a:alphaModFix/>
          </a:blip>
          <a:srcRect b="23212" l="0" r="0" t="0"/>
          <a:stretch/>
        </p:blipFill>
        <p:spPr>
          <a:xfrm>
            <a:off x="0" y="4744475"/>
            <a:ext cx="610125" cy="3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174725" y="1622725"/>
            <a:ext cx="2556300" cy="9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Aircraft Specifications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625" y="379325"/>
            <a:ext cx="5188475" cy="4384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3" name="Google Shape;323;p37"/>
          <p:cNvGraphicFramePr/>
          <p:nvPr/>
        </p:nvGraphicFramePr>
        <p:xfrm>
          <a:off x="273350" y="27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{468AAEB0-A9C8-44B1-ACD1-D773B5760EEF}</a:tableStyleId>
              </a:tblPr>
              <a:tblGrid>
                <a:gridCol w="1068000"/>
                <a:gridCol w="1140950"/>
                <a:gridCol w="549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Wing Surface Area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79.3701</a:t>
                      </a:r>
                      <a:endParaRPr>
                        <a:solidFill>
                          <a:schemeClr val="lt2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in</a:t>
                      </a:r>
                      <a:r>
                        <a:rPr baseline="30000"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baseline="300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Aspect Ratio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1.045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Airfoil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NACA 1210 1.5% Spline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4" name="Google Shape;324;p37"/>
          <p:cNvPicPr preferRelativeResize="0"/>
          <p:nvPr/>
        </p:nvPicPr>
        <p:blipFill rotWithShape="1">
          <a:blip r:embed="rId4">
            <a:alphaModFix/>
          </a:blip>
          <a:srcRect b="23212" l="0" r="0" t="0"/>
          <a:stretch/>
        </p:blipFill>
        <p:spPr>
          <a:xfrm>
            <a:off x="0" y="4804275"/>
            <a:ext cx="510150" cy="3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Aerodynamics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858" y="2144325"/>
            <a:ext cx="907524" cy="9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1226950" y="382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Airfoil Selection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35451"/>
            <a:ext cx="4502875" cy="11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9"/>
          <p:cNvPicPr preferRelativeResize="0"/>
          <p:nvPr/>
        </p:nvPicPr>
        <p:blipFill rotWithShape="1">
          <a:blip r:embed="rId4">
            <a:alphaModFix/>
          </a:blip>
          <a:srcRect b="0" l="626" r="0" t="0"/>
          <a:stretch/>
        </p:blipFill>
        <p:spPr>
          <a:xfrm>
            <a:off x="80225" y="2571746"/>
            <a:ext cx="4355226" cy="228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950" y="2571750"/>
            <a:ext cx="4463186" cy="22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1550350" y="1455175"/>
            <a:ext cx="28851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NACA 1210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0" name="Google Shape;340;p39"/>
          <p:cNvCxnSpPr/>
          <p:nvPr/>
        </p:nvCxnSpPr>
        <p:spPr>
          <a:xfrm>
            <a:off x="1287625" y="1687738"/>
            <a:ext cx="652500" cy="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1" name="Google Shape;34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" y="4861225"/>
            <a:ext cx="1080296" cy="3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Aerodynamic Performance at Launch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3">
            <a:alphaModFix/>
          </a:blip>
          <a:srcRect b="0" l="0" r="6173" t="0"/>
          <a:stretch/>
        </p:blipFill>
        <p:spPr>
          <a:xfrm>
            <a:off x="0" y="1980650"/>
            <a:ext cx="4223750" cy="2066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8" name="Google Shape;348;p40"/>
          <p:cNvGraphicFramePr/>
          <p:nvPr/>
        </p:nvGraphicFramePr>
        <p:xfrm>
          <a:off x="5301300" y="15804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{468AAEB0-A9C8-44B1-ACD1-D773B5760EEF}</a:tableStyleId>
              </a:tblPr>
              <a:tblGrid>
                <a:gridCol w="1088625"/>
                <a:gridCol w="1007550"/>
                <a:gridCol w="975375"/>
              </a:tblGrid>
              <a:tr h="44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𝛼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7.595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degrees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40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L/D Ratio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7.455</a:t>
                      </a:r>
                      <a:endParaRPr>
                        <a:solidFill>
                          <a:schemeClr val="lt2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300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40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Cd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17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40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Cl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0.128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40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U</a:t>
                      </a:r>
                      <a:r>
                        <a:rPr baseline="-25000"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∞</a:t>
                      </a:r>
                      <a:endParaRPr baseline="-250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59.056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ft/s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40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V</a:t>
                      </a:r>
                      <a:r>
                        <a:rPr baseline="-25000"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STALL</a:t>
                      </a:r>
                      <a:endParaRPr baseline="-250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37.694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ft/s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40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</a:t>
                      </a:r>
                      <a:r>
                        <a:rPr baseline="-25000"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60°</a:t>
                      </a:r>
                      <a:endParaRPr baseline="300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54.504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ft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9" name="Google Shape;3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803350"/>
            <a:ext cx="1080296" cy="3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Stability</a:t>
            </a:r>
            <a:endParaRPr b="1"/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783" y="2144338"/>
            <a:ext cx="907524" cy="9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type="title"/>
          </p:nvPr>
        </p:nvSpPr>
        <p:spPr>
          <a:xfrm>
            <a:off x="1191375" y="641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Reflex Airfoil Design </a:t>
            </a:r>
            <a:endParaRPr b="1"/>
          </a:p>
        </p:txBody>
      </p:sp>
      <p:sp>
        <p:nvSpPr>
          <p:cNvPr id="361" name="Google Shape;361;p42"/>
          <p:cNvSpPr txBox="1"/>
          <p:nvPr/>
        </p:nvSpPr>
        <p:spPr>
          <a:xfrm>
            <a:off x="5799925" y="715600"/>
            <a:ext cx="3207000" cy="2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create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negative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slope with a positive y intercept on the C</a:t>
            </a:r>
            <a:r>
              <a:rPr baseline="-25000"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vs Alpha graph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Chose the NACA 1210 with the trailing edge spline point raised by 1.5% of the chord length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075" y="3908950"/>
            <a:ext cx="3071150" cy="60575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803350"/>
            <a:ext cx="1080296" cy="3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 rotWithShape="1">
          <a:blip r:embed="rId5">
            <a:alphaModFix/>
          </a:blip>
          <a:srcRect b="9208" l="0" r="24161" t="31954"/>
          <a:stretch/>
        </p:blipFill>
        <p:spPr>
          <a:xfrm>
            <a:off x="1040050" y="1605325"/>
            <a:ext cx="4759875" cy="2948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42"/>
          <p:cNvCxnSpPr/>
          <p:nvPr/>
        </p:nvCxnSpPr>
        <p:spPr>
          <a:xfrm>
            <a:off x="1585775" y="2253150"/>
            <a:ext cx="2842500" cy="141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2"/>
          <p:cNvCxnSpPr/>
          <p:nvPr/>
        </p:nvCxnSpPr>
        <p:spPr>
          <a:xfrm flipH="1" rot="10800000">
            <a:off x="2436575" y="2765600"/>
            <a:ext cx="9600" cy="1024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214500" y="1577725"/>
            <a:ext cx="35283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Stability Analysis</a:t>
            </a:r>
            <a:endParaRPr b="1"/>
          </a:p>
        </p:txBody>
      </p:sp>
      <p:sp>
        <p:nvSpPr>
          <p:cNvPr id="372" name="Google Shape;372;p43"/>
          <p:cNvSpPr txBox="1"/>
          <p:nvPr>
            <p:ph idx="1" type="body"/>
          </p:nvPr>
        </p:nvSpPr>
        <p:spPr>
          <a:xfrm>
            <a:off x="5455150" y="2393850"/>
            <a:ext cx="28791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Lateral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700" y="222225"/>
            <a:ext cx="4764675" cy="22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 rotWithShape="1">
          <a:blip r:embed="rId4">
            <a:alphaModFix/>
          </a:blip>
          <a:srcRect b="0" l="4361" r="0" t="0"/>
          <a:stretch/>
        </p:blipFill>
        <p:spPr>
          <a:xfrm>
            <a:off x="4099700" y="2731225"/>
            <a:ext cx="4764676" cy="2138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5" name="Google Shape;375;p43"/>
          <p:cNvGraphicFramePr/>
          <p:nvPr/>
        </p:nvGraphicFramePr>
        <p:xfrm>
          <a:off x="214550" y="251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{468AAEB0-A9C8-44B1-ACD1-D773B5760EEF}</a:tableStyleId>
              </a:tblPr>
              <a:tblGrid>
                <a:gridCol w="1764100"/>
                <a:gridCol w="1764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X</a:t>
                      </a:r>
                      <a:r>
                        <a:rPr baseline="-25000"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Cp</a:t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0.607c</a:t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X</a:t>
                      </a:r>
                      <a:r>
                        <a:rPr baseline="-25000"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Cg</a:t>
                      </a:r>
                      <a:endParaRPr baseline="-2500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0.531c</a:t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X</a:t>
                      </a:r>
                      <a:r>
                        <a:rPr baseline="-25000"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ac</a:t>
                      </a:r>
                      <a:endParaRPr baseline="-2500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0.617c</a:t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</a:t>
                      </a:r>
                      <a:r>
                        <a:rPr baseline="-25000"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</a:t>
                      </a:r>
                      <a:r>
                        <a:rPr baseline="-25000"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𝛼</a:t>
                      </a:r>
                      <a:endParaRPr baseline="-2500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-0.104</a:t>
                      </a:r>
                      <a:endParaRPr>
                        <a:solidFill>
                          <a:schemeClr val="lt2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</a:t>
                      </a:r>
                      <a:r>
                        <a:rPr baseline="-25000"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nβ</a:t>
                      </a:r>
                      <a:endParaRPr baseline="-2500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0.321</a:t>
                      </a:r>
                      <a:endParaRPr>
                        <a:solidFill>
                          <a:schemeClr val="lt2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</a:t>
                      </a:r>
                      <a:r>
                        <a:rPr baseline="-25000" lang="en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Lβ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-0.143</a:t>
                      </a:r>
                      <a:endParaRPr>
                        <a:solidFill>
                          <a:schemeClr val="lt2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5455150" y="4797000"/>
            <a:ext cx="28791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Longitudinal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4869625"/>
            <a:ext cx="1080296" cy="3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5825"/>
            <a:ext cx="9144000" cy="415294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type="title"/>
          </p:nvPr>
        </p:nvSpPr>
        <p:spPr>
          <a:xfrm>
            <a:off x="1076225" y="87325"/>
            <a:ext cx="7756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Walk around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228463" y="2591950"/>
            <a:ext cx="23892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Fuselage and electronics bay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573800" y="965824"/>
            <a:ext cx="20739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Modular wing NACA 2412 supported with spar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8" name="Google Shape;198;p26"/>
          <p:cNvSpPr/>
          <p:nvPr/>
        </p:nvSpPr>
        <p:spPr>
          <a:xfrm rot="5914149">
            <a:off x="2537770" y="2283197"/>
            <a:ext cx="88589" cy="153554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 rot="8547336">
            <a:off x="2274352" y="1855765"/>
            <a:ext cx="86646" cy="59596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3741575" y="1335600"/>
            <a:ext cx="15219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Double carbon fiber rod boom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1" name="Google Shape;201;p26"/>
          <p:cNvSpPr/>
          <p:nvPr/>
        </p:nvSpPr>
        <p:spPr>
          <a:xfrm rot="8294768">
            <a:off x="5047236" y="2008280"/>
            <a:ext cx="71178" cy="792529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7122550" y="1017725"/>
            <a:ext cx="15219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NACA 0010 H-Tail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3" name="Google Shape;203;p26"/>
          <p:cNvSpPr/>
          <p:nvPr/>
        </p:nvSpPr>
        <p:spPr>
          <a:xfrm rot="-7864637">
            <a:off x="6772392" y="1475477"/>
            <a:ext cx="74421" cy="1136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5439325" y="4077575"/>
            <a:ext cx="25323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Glider placed underneath fuselage, CG aligned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" name="Google Shape;205;p26"/>
          <p:cNvSpPr/>
          <p:nvPr/>
        </p:nvSpPr>
        <p:spPr>
          <a:xfrm rot="-2974435">
            <a:off x="4991669" y="3410915"/>
            <a:ext cx="74483" cy="1136452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7437394" y="3372663"/>
            <a:ext cx="20298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Tail dragger landing gear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" name="Google Shape;207;p26"/>
          <p:cNvSpPr/>
          <p:nvPr/>
        </p:nvSpPr>
        <p:spPr>
          <a:xfrm rot="-2985003">
            <a:off x="6927629" y="2547402"/>
            <a:ext cx="74289" cy="1404929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aae purdue logo"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Stability Simulation</a:t>
            </a:r>
            <a:endParaRPr b="1"/>
          </a:p>
        </p:txBody>
      </p:sp>
      <p:sp>
        <p:nvSpPr>
          <p:cNvPr id="383" name="Google Shape;383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4" title="Stabilirty Recordio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 Surfaces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850" y="1480625"/>
            <a:ext cx="2457275" cy="2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725" y="1244675"/>
            <a:ext cx="3671075" cy="28284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>
            <p:ph idx="1" type="body"/>
          </p:nvPr>
        </p:nvSpPr>
        <p:spPr>
          <a:xfrm>
            <a:off x="5730300" y="4009975"/>
            <a:ext cx="34137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Fin/Rudder sizing from historical data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" name="Google Shape;393;p45"/>
          <p:cNvSpPr txBox="1"/>
          <p:nvPr>
            <p:ph idx="1" type="body"/>
          </p:nvPr>
        </p:nvSpPr>
        <p:spPr>
          <a:xfrm>
            <a:off x="1361275" y="4123500"/>
            <a:ext cx="34137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Elevon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sizing from historical data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94" name="Google Shape;394;p45"/>
          <p:cNvPicPr preferRelativeResize="0"/>
          <p:nvPr/>
        </p:nvPicPr>
        <p:blipFill rotWithShape="1">
          <a:blip r:embed="rId5">
            <a:alphaModFix/>
          </a:blip>
          <a:srcRect b="23212" l="0" r="0" t="0"/>
          <a:stretch/>
        </p:blipFill>
        <p:spPr>
          <a:xfrm>
            <a:off x="0" y="4804275"/>
            <a:ext cx="510150" cy="3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Foam Glider and Center of Gravity</a:t>
            </a:r>
            <a:endParaRPr b="1"/>
          </a:p>
        </p:txBody>
      </p:sp>
      <p:pic>
        <p:nvPicPr>
          <p:cNvPr id="400" name="Google Shape;400;p46"/>
          <p:cNvPicPr preferRelativeResize="0"/>
          <p:nvPr/>
        </p:nvPicPr>
        <p:blipFill rotWithShape="1">
          <a:blip r:embed="rId3">
            <a:alphaModFix/>
          </a:blip>
          <a:srcRect b="0" l="0" r="0" t="22833"/>
          <a:stretch/>
        </p:blipFill>
        <p:spPr>
          <a:xfrm>
            <a:off x="4905487" y="1460250"/>
            <a:ext cx="4106787" cy="238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1" name="Google Shape;401;p46"/>
          <p:cNvGraphicFramePr/>
          <p:nvPr/>
        </p:nvGraphicFramePr>
        <p:xfrm>
          <a:off x="202338" y="399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{468AAEB0-A9C8-44B1-ACD1-D773B5760EEF}</a:tableStyleId>
              </a:tblPr>
              <a:tblGrid>
                <a:gridCol w="1563575"/>
                <a:gridCol w="1498775"/>
                <a:gridCol w="1595625"/>
                <a:gridCol w="1472675"/>
                <a:gridCol w="1378475"/>
                <a:gridCol w="1300800"/>
              </a:tblGrid>
              <a:tr h="56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Average Flight Distance (ft)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Average Flight Time (s)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Average Launch Height (ft)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Average Velocity (ft/s)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Average L/D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COG 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(from front)</a:t>
                      </a:r>
                      <a:endParaRPr b="1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27.150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1.475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6.500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19.096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4.177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0.526 %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02" name="Google Shape;402;p46" title="IMG_3876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60250"/>
            <a:ext cx="4235510" cy="23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Structures/Weights</a:t>
            </a:r>
            <a:endParaRPr b="1"/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908" y="2144338"/>
            <a:ext cx="907524" cy="9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V-n Diagram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4" name="Google Shape;4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175" y="1313174"/>
            <a:ext cx="3841549" cy="28811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415" name="Google Shape;415;p48"/>
          <p:cNvGraphicFramePr/>
          <p:nvPr/>
        </p:nvGraphicFramePr>
        <p:xfrm>
          <a:off x="598100" y="177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{468AAEB0-A9C8-44B1-ACD1-D773B5760EEF}</a:tableStyleId>
              </a:tblPr>
              <a:tblGrid>
                <a:gridCol w="2673225"/>
                <a:gridCol w="13006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Stall speed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37.694 ft/s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Lower Maneuvering Speed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39.714 ft/s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Upper Maneuvering Speed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39.015 ft/s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Structural Bending (7,080 psi)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101.057 ft/s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Structural Failure (8,840 psi)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118.397 ft/s</a:t>
                      </a:r>
                      <a:endParaRPr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6" name="Google Shape;41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0" y="4612333"/>
            <a:ext cx="552099" cy="496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9"/>
          <p:cNvPicPr preferRelativeResize="0"/>
          <p:nvPr/>
        </p:nvPicPr>
        <p:blipFill rotWithShape="1">
          <a:blip r:embed="rId3">
            <a:alphaModFix/>
          </a:blip>
          <a:srcRect b="2477" l="0" r="0" t="0"/>
          <a:stretch/>
        </p:blipFill>
        <p:spPr>
          <a:xfrm rot="-3603960">
            <a:off x="1661169" y="2815984"/>
            <a:ext cx="2631136" cy="141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9"/>
          <p:cNvPicPr preferRelativeResize="0"/>
          <p:nvPr/>
        </p:nvPicPr>
        <p:blipFill rotWithShape="1">
          <a:blip r:embed="rId3">
            <a:alphaModFix/>
          </a:blip>
          <a:srcRect b="3392" l="52220" r="6654" t="38121"/>
          <a:stretch/>
        </p:blipFill>
        <p:spPr>
          <a:xfrm>
            <a:off x="5325625" y="2655200"/>
            <a:ext cx="2715495" cy="21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9"/>
          <p:cNvSpPr txBox="1"/>
          <p:nvPr>
            <p:ph type="title"/>
          </p:nvPr>
        </p:nvSpPr>
        <p:spPr>
          <a:xfrm>
            <a:off x="1297500" y="393750"/>
            <a:ext cx="70389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Wing Bending Analysis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4" name="Google Shape;424;p49"/>
          <p:cNvSpPr txBox="1"/>
          <p:nvPr>
            <p:ph idx="1" type="body"/>
          </p:nvPr>
        </p:nvSpPr>
        <p:spPr>
          <a:xfrm>
            <a:off x="1163075" y="983425"/>
            <a:ext cx="3650400" cy="375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60° bank ang</a:t>
            </a:r>
            <a:r>
              <a:rPr lang="en" sz="1800"/>
              <a:t>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54.504 ft turn radius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Wing box approximation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Safety Factor: 2.960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5" name="Google Shape;4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250" y="393750"/>
            <a:ext cx="3821224" cy="286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49"/>
          <p:cNvCxnSpPr/>
          <p:nvPr/>
        </p:nvCxnSpPr>
        <p:spPr>
          <a:xfrm>
            <a:off x="346675" y="2716775"/>
            <a:ext cx="15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49"/>
          <p:cNvCxnSpPr/>
          <p:nvPr/>
        </p:nvCxnSpPr>
        <p:spPr>
          <a:xfrm>
            <a:off x="346675" y="3042800"/>
            <a:ext cx="15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49"/>
          <p:cNvCxnSpPr/>
          <p:nvPr/>
        </p:nvCxnSpPr>
        <p:spPr>
          <a:xfrm>
            <a:off x="346675" y="3326375"/>
            <a:ext cx="15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49"/>
          <p:cNvCxnSpPr/>
          <p:nvPr/>
        </p:nvCxnSpPr>
        <p:spPr>
          <a:xfrm>
            <a:off x="346675" y="4291825"/>
            <a:ext cx="15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49"/>
          <p:cNvCxnSpPr/>
          <p:nvPr/>
        </p:nvCxnSpPr>
        <p:spPr>
          <a:xfrm>
            <a:off x="346675" y="3630600"/>
            <a:ext cx="15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49"/>
          <p:cNvCxnSpPr/>
          <p:nvPr/>
        </p:nvCxnSpPr>
        <p:spPr>
          <a:xfrm>
            <a:off x="346675" y="3966950"/>
            <a:ext cx="15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49"/>
          <p:cNvCxnSpPr/>
          <p:nvPr/>
        </p:nvCxnSpPr>
        <p:spPr>
          <a:xfrm>
            <a:off x="3169575" y="4669475"/>
            <a:ext cx="154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49"/>
          <p:cNvCxnSpPr/>
          <p:nvPr/>
        </p:nvCxnSpPr>
        <p:spPr>
          <a:xfrm flipH="1" rot="10800000">
            <a:off x="3169575" y="2746350"/>
            <a:ext cx="1093800" cy="19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49"/>
          <p:cNvSpPr/>
          <p:nvPr/>
        </p:nvSpPr>
        <p:spPr>
          <a:xfrm>
            <a:off x="3105875" y="4432475"/>
            <a:ext cx="474000" cy="474000"/>
          </a:xfrm>
          <a:prstGeom prst="arc">
            <a:avLst>
              <a:gd fmla="val 15696753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9"/>
          <p:cNvSpPr txBox="1"/>
          <p:nvPr/>
        </p:nvSpPr>
        <p:spPr>
          <a:xfrm>
            <a:off x="3509125" y="420105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60°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7251825" y="4326325"/>
            <a:ext cx="1500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7" name="Google Shape;4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0" y="4612333"/>
            <a:ext cx="552099" cy="496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Internal Structure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3" name="Google Shape;443;p50"/>
          <p:cNvSpPr txBox="1"/>
          <p:nvPr>
            <p:ph idx="1" type="body"/>
          </p:nvPr>
        </p:nvSpPr>
        <p:spPr>
          <a:xfrm>
            <a:off x="1092950" y="1307850"/>
            <a:ext cx="3329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[1.5 mm] skin thickness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8-12% infill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Walled at connections</a:t>
            </a:r>
            <a:endParaRPr sz="1800"/>
          </a:p>
        </p:txBody>
      </p:sp>
      <p:pic>
        <p:nvPicPr>
          <p:cNvPr id="444" name="Google Shape;4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750" y="993625"/>
            <a:ext cx="3415475" cy="325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" y="4575675"/>
            <a:ext cx="487300" cy="4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/>
          <p:nvPr>
            <p:ph type="title"/>
          </p:nvPr>
        </p:nvSpPr>
        <p:spPr>
          <a:xfrm>
            <a:off x="1269200" y="139050"/>
            <a:ext cx="70389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Weights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1" name="Google Shape;4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8" y="688125"/>
            <a:ext cx="2504192" cy="4106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2" name="Google Shape;452;p51"/>
          <p:cNvGraphicFramePr/>
          <p:nvPr/>
        </p:nvGraphicFramePr>
        <p:xfrm>
          <a:off x="4043675" y="68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{6CA9C495-A2C9-433D-BA93-1E16286AE9E8}</a:tableStyleId>
              </a:tblPr>
              <a:tblGrid>
                <a:gridCol w="3171825"/>
                <a:gridCol w="1362075"/>
                <a:gridCol w="4518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Flight Controller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0.110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lbs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Airspeed Sensor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0.110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lbs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Computer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0.190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lbs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Optical Sensor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0.050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lbs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Camera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0.160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lbs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Wiring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0.500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lbs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Battery - to power components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0.099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lbs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Servo (x3)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0.066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lbs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Structural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2.229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lbs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Excess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0.485</a:t>
                      </a:r>
                      <a:endParaRPr sz="1200">
                        <a:solidFill>
                          <a:schemeClr val="lt2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lbs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Total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3.999</a:t>
                      </a:r>
                      <a:endParaRPr sz="1200">
                        <a:solidFill>
                          <a:schemeClr val="lt2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lbs</a:t>
                      </a:r>
                      <a:endParaRPr sz="1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28575" marL="28575" anchor="b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3" name="Google Shape;4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794975"/>
            <a:ext cx="1080296" cy="3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Production</a:t>
            </a:r>
            <a:endParaRPr b="1"/>
          </a:p>
        </p:txBody>
      </p:sp>
      <p:pic>
        <p:nvPicPr>
          <p:cNvPr id="459" name="Google Shape;4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383" y="2144338"/>
            <a:ext cx="907524" cy="9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65" name="Google Shape;465;p53"/>
          <p:cNvPicPr preferRelativeResize="0"/>
          <p:nvPr/>
        </p:nvPicPr>
        <p:blipFill rotWithShape="1">
          <a:blip r:embed="rId3">
            <a:alphaModFix/>
          </a:blip>
          <a:srcRect b="23212" l="0" r="0" t="0"/>
          <a:stretch/>
        </p:blipFill>
        <p:spPr>
          <a:xfrm>
            <a:off x="0" y="4804275"/>
            <a:ext cx="510150" cy="3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988" y="1307850"/>
            <a:ext cx="4782015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Walk around (cont.)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88761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311700" y="3692325"/>
            <a:ext cx="117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APC 12x6 Propeller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6" name="Google Shape;216;p27"/>
          <p:cNvCxnSpPr>
            <a:endCxn id="215" idx="0"/>
          </p:cNvCxnSpPr>
          <p:nvPr/>
        </p:nvCxnSpPr>
        <p:spPr>
          <a:xfrm flipH="1">
            <a:off x="898350" y="3377625"/>
            <a:ext cx="156600" cy="314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7"/>
          <p:cNvSpPr txBox="1"/>
          <p:nvPr/>
        </p:nvSpPr>
        <p:spPr>
          <a:xfrm>
            <a:off x="2741625" y="3062775"/>
            <a:ext cx="14577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Custom landing gear with 1.5" Diameter Foam Wheel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8" name="Google Shape;218;p27"/>
          <p:cNvCxnSpPr>
            <a:stCxn id="217" idx="2"/>
          </p:cNvCxnSpPr>
          <p:nvPr/>
        </p:nvCxnSpPr>
        <p:spPr>
          <a:xfrm rot="5400000">
            <a:off x="3083025" y="3926325"/>
            <a:ext cx="267300" cy="5076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275" y="1162200"/>
            <a:ext cx="3901607" cy="33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7141075" y="4109025"/>
            <a:ext cx="1042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Flaperon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1" name="Google Shape;221;p27"/>
          <p:cNvCxnSpPr/>
          <p:nvPr/>
        </p:nvCxnSpPr>
        <p:spPr>
          <a:xfrm rot="10800000">
            <a:off x="7295050" y="3848325"/>
            <a:ext cx="320100" cy="2607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7"/>
          <p:cNvSpPr txBox="1"/>
          <p:nvPr/>
        </p:nvSpPr>
        <p:spPr>
          <a:xfrm>
            <a:off x="311700" y="1716475"/>
            <a:ext cx="2073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Easily-open fuselage contains electronics &amp; propulsion system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3" name="Google Shape;223;p27"/>
          <p:cNvCxnSpPr/>
          <p:nvPr/>
        </p:nvCxnSpPr>
        <p:spPr>
          <a:xfrm>
            <a:off x="592575" y="2453225"/>
            <a:ext cx="770400" cy="3201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7"/>
          <p:cNvSpPr txBox="1"/>
          <p:nvPr/>
        </p:nvSpPr>
        <p:spPr>
          <a:xfrm>
            <a:off x="4282275" y="1917575"/>
            <a:ext cx="13746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Modular wings supported with spars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5" name="Google Shape;225;p27"/>
          <p:cNvCxnSpPr/>
          <p:nvPr/>
        </p:nvCxnSpPr>
        <p:spPr>
          <a:xfrm flipH="1" rot="-5400000">
            <a:off x="4539075" y="2742850"/>
            <a:ext cx="284400" cy="260700"/>
          </a:xfrm>
          <a:prstGeom prst="bentConnector3">
            <a:avLst>
              <a:gd fmla="val 104184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 result for aae purdue logo"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Additive Manufacturing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72" name="Google Shape;4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075" y="1044823"/>
            <a:ext cx="2919325" cy="34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450" y="1044825"/>
            <a:ext cx="2882553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75" y="4575675"/>
            <a:ext cx="487300" cy="4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5"/>
          <p:cNvSpPr txBox="1"/>
          <p:nvPr>
            <p:ph type="title"/>
          </p:nvPr>
        </p:nvSpPr>
        <p:spPr>
          <a:xfrm>
            <a:off x="161700" y="1509800"/>
            <a:ext cx="3145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Wiring Schematic</a:t>
            </a:r>
            <a:endParaRPr b="1"/>
          </a:p>
        </p:txBody>
      </p:sp>
      <p:pic>
        <p:nvPicPr>
          <p:cNvPr id="480" name="Google Shape;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070" y="130175"/>
            <a:ext cx="5539724" cy="48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0" y="4612333"/>
            <a:ext cx="552099" cy="496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Cost Analysis</a:t>
            </a:r>
            <a:endParaRPr b="1"/>
          </a:p>
        </p:txBody>
      </p:sp>
      <p:pic>
        <p:nvPicPr>
          <p:cNvPr id="487" name="Google Shape;4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50" y="1481175"/>
            <a:ext cx="5661225" cy="35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900" y="1488364"/>
            <a:ext cx="1155325" cy="115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250" y="2756225"/>
            <a:ext cx="1082750" cy="10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3549" y="1481175"/>
            <a:ext cx="1155327" cy="11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7525" y="2809800"/>
            <a:ext cx="1247375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7525" y="3838975"/>
            <a:ext cx="1247375" cy="989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9649" y="3951549"/>
            <a:ext cx="989975" cy="9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Flight Plan</a:t>
            </a:r>
            <a:endParaRPr b="1"/>
          </a:p>
        </p:txBody>
      </p:sp>
      <p:pic>
        <p:nvPicPr>
          <p:cNvPr id="499" name="Google Shape;4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108" y="2144325"/>
            <a:ext cx="907524" cy="9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Detachment</a:t>
            </a:r>
            <a:r>
              <a:rPr lang="en"/>
              <a:t> </a:t>
            </a:r>
            <a:endParaRPr/>
          </a:p>
        </p:txBody>
      </p:sp>
      <p:sp>
        <p:nvSpPr>
          <p:cNvPr id="505" name="Google Shape;505;p58"/>
          <p:cNvSpPr txBox="1"/>
          <p:nvPr>
            <p:ph idx="1" type="body"/>
          </p:nvPr>
        </p:nvSpPr>
        <p:spPr>
          <a:xfrm>
            <a:off x="1064875" y="1307850"/>
            <a:ext cx="36921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Two latches will secure the glide rot the mothership </a:t>
            </a:r>
            <a:r>
              <a:rPr lang="en" sz="1800"/>
              <a:t>through</a:t>
            </a:r>
            <a:r>
              <a:rPr lang="en" sz="1800"/>
              <a:t> two fixed points on the glider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front latch will slide inwards </a:t>
            </a:r>
            <a:r>
              <a:rPr lang="en" sz="1800"/>
              <a:t>releasing</a:t>
            </a:r>
            <a:r>
              <a:rPr lang="en" sz="1800"/>
              <a:t> the front of the glider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force of drag will pull the glider off the back latch, </a:t>
            </a:r>
            <a:r>
              <a:rPr lang="en" sz="1800"/>
              <a:t>separating</a:t>
            </a:r>
            <a:r>
              <a:rPr lang="en" sz="1800"/>
              <a:t> it from the mothership</a:t>
            </a:r>
            <a:endParaRPr sz="1800"/>
          </a:p>
        </p:txBody>
      </p:sp>
      <p:pic>
        <p:nvPicPr>
          <p:cNvPr id="506" name="Google Shape;5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700" y="161675"/>
            <a:ext cx="3861400" cy="48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Flight Path and Stages</a:t>
            </a:r>
            <a:endParaRPr b="1"/>
          </a:p>
        </p:txBody>
      </p:sp>
      <p:sp>
        <p:nvSpPr>
          <p:cNvPr id="512" name="Google Shape;512;p59"/>
          <p:cNvSpPr txBox="1"/>
          <p:nvPr/>
        </p:nvSpPr>
        <p:spPr>
          <a:xfrm>
            <a:off x="958500" y="856350"/>
            <a:ext cx="73779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Launch: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Detachment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from mothership, begin gli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Glide: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Follow flight path given by control team then on-board components locate a ground target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Dive: Steep dive towards ground target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Pull-up: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Pull up from dive before impact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Landing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: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gently on ground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3" name="Google Shape;5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0" y="2694640"/>
            <a:ext cx="7038900" cy="2328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4631053"/>
            <a:ext cx="617232" cy="47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Conclusion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0" name="Google Shape;520;p60"/>
          <p:cNvSpPr txBox="1"/>
          <p:nvPr/>
        </p:nvSpPr>
        <p:spPr>
          <a:xfrm>
            <a:off x="1375375" y="1220225"/>
            <a:ext cx="71943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next steps: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Manufacture/r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efine glider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Flight testing and further improvement of final glider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Presentation and the moment of truth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1" name="Google Shape;5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25" y="2812900"/>
            <a:ext cx="8453275" cy="163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ae purdue logo" id="522" name="Google Shape;52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28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1"/>
          <p:cNvSpPr txBox="1"/>
          <p:nvPr>
            <p:ph type="ctrTitle"/>
          </p:nvPr>
        </p:nvSpPr>
        <p:spPr>
          <a:xfrm>
            <a:off x="311708" y="7079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7 Mothership Design</a:t>
            </a:r>
            <a:endParaRPr/>
          </a:p>
        </p:txBody>
      </p:sp>
      <p:sp>
        <p:nvSpPr>
          <p:cNvPr id="528" name="Google Shape;528;p61"/>
          <p:cNvSpPr txBox="1"/>
          <p:nvPr>
            <p:ph idx="1" type="subTitle"/>
          </p:nvPr>
        </p:nvSpPr>
        <p:spPr>
          <a:xfrm>
            <a:off x="311700" y="2834125"/>
            <a:ext cx="85206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Ben Dolin, Elias Ghazal, Brad Lock,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Rasche, Sean Wan, Veronica Yapriadi </a:t>
            </a:r>
            <a:endParaRPr/>
          </a:p>
        </p:txBody>
      </p:sp>
      <p:pic>
        <p:nvPicPr>
          <p:cNvPr descr="Image result for aae purdue logo" id="529" name="Google Shape;52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35" name="Google Shape;535;p62"/>
          <p:cNvSpPr txBox="1"/>
          <p:nvPr>
            <p:ph idx="1" type="body"/>
          </p:nvPr>
        </p:nvSpPr>
        <p:spPr>
          <a:xfrm>
            <a:off x="3233250" y="610650"/>
            <a:ext cx="2677500" cy="39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Schedule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Decisions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Aerodynamics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Structures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Landing Gear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Propulsion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Wiring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Cost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and 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Looking Ahead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aae purdue logo" id="536" name="Google Shape;53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pic>
        <p:nvPicPr>
          <p:cNvPr id="542" name="Google Shape;5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322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ae purdue logo" id="543" name="Google Shape;5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Walk around (cont.)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425" y="950188"/>
            <a:ext cx="38697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6566900" y="4198475"/>
            <a:ext cx="194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H-tail with rudder and elevator controls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4" name="Google Shape;234;p28"/>
          <p:cNvCxnSpPr/>
          <p:nvPr/>
        </p:nvCxnSpPr>
        <p:spPr>
          <a:xfrm flipH="1" rot="5400000">
            <a:off x="7130825" y="3793925"/>
            <a:ext cx="600000" cy="237000"/>
          </a:xfrm>
          <a:prstGeom prst="bentConnector3">
            <a:avLst>
              <a:gd fmla="val 9765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mage result for aae purdue logo"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324" y="1450000"/>
            <a:ext cx="4339776" cy="3204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8"/>
          <p:cNvCxnSpPr/>
          <p:nvPr/>
        </p:nvCxnSpPr>
        <p:spPr>
          <a:xfrm rot="5400000">
            <a:off x="1594788" y="2463000"/>
            <a:ext cx="983700" cy="446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8"/>
          <p:cNvSpPr txBox="1"/>
          <p:nvPr/>
        </p:nvSpPr>
        <p:spPr>
          <a:xfrm>
            <a:off x="1491925" y="1835025"/>
            <a:ext cx="194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Payload Housing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9" name="Google Shape;239;p28"/>
          <p:cNvCxnSpPr/>
          <p:nvPr/>
        </p:nvCxnSpPr>
        <p:spPr>
          <a:xfrm flipH="1" rot="5400000">
            <a:off x="3098225" y="3632950"/>
            <a:ext cx="904200" cy="671400"/>
          </a:xfrm>
          <a:prstGeom prst="bentConnector3">
            <a:avLst>
              <a:gd fmla="val 99986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8"/>
          <p:cNvSpPr txBox="1"/>
          <p:nvPr/>
        </p:nvSpPr>
        <p:spPr>
          <a:xfrm>
            <a:off x="3523650" y="4344550"/>
            <a:ext cx="1944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Rudder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1" name="Google Shape;241;p28"/>
          <p:cNvCxnSpPr/>
          <p:nvPr/>
        </p:nvCxnSpPr>
        <p:spPr>
          <a:xfrm>
            <a:off x="810650" y="4011375"/>
            <a:ext cx="1257300" cy="269400"/>
          </a:xfrm>
          <a:prstGeom prst="bentConnector3">
            <a:avLst>
              <a:gd fmla="val 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8"/>
          <p:cNvSpPr txBox="1"/>
          <p:nvPr/>
        </p:nvSpPr>
        <p:spPr>
          <a:xfrm>
            <a:off x="365550" y="3614675"/>
            <a:ext cx="1944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Winglets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3" name="Google Shape;243;p28"/>
          <p:cNvCxnSpPr/>
          <p:nvPr/>
        </p:nvCxnSpPr>
        <p:spPr>
          <a:xfrm flipH="1" rot="-5400000">
            <a:off x="3283925" y="2906675"/>
            <a:ext cx="938400" cy="544200"/>
          </a:xfrm>
          <a:prstGeom prst="bentConnector3">
            <a:avLst>
              <a:gd fmla="val 1697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8"/>
          <p:cNvSpPr txBox="1"/>
          <p:nvPr/>
        </p:nvSpPr>
        <p:spPr>
          <a:xfrm>
            <a:off x="2780975" y="2464650"/>
            <a:ext cx="1944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Elevon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167" y="59300"/>
            <a:ext cx="1699017" cy="14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464" y="3682150"/>
            <a:ext cx="1603372" cy="13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830" y="1437125"/>
            <a:ext cx="2021041" cy="1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4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Decisions</a:t>
            </a:r>
            <a:endParaRPr/>
          </a:p>
        </p:txBody>
      </p:sp>
      <p:pic>
        <p:nvPicPr>
          <p:cNvPr id="552" name="Google Shape;55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100" y="1017725"/>
            <a:ext cx="5943600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4"/>
          <p:cNvPicPr preferRelativeResize="0"/>
          <p:nvPr/>
        </p:nvPicPr>
        <p:blipFill rotWithShape="1">
          <a:blip r:embed="rId7">
            <a:alphaModFix/>
          </a:blip>
          <a:srcRect b="10643" l="0" r="0" t="10635"/>
          <a:stretch/>
        </p:blipFill>
        <p:spPr>
          <a:xfrm>
            <a:off x="6280800" y="2662575"/>
            <a:ext cx="2260550" cy="10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4"/>
          <p:cNvSpPr txBox="1"/>
          <p:nvPr/>
        </p:nvSpPr>
        <p:spPr>
          <a:xfrm>
            <a:off x="5747400" y="238450"/>
            <a:ext cx="771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Concept 1</a:t>
            </a:r>
            <a:endParaRPr sz="1000"/>
          </a:p>
        </p:txBody>
      </p:sp>
      <p:sp>
        <p:nvSpPr>
          <p:cNvPr id="555" name="Google Shape;555;p64"/>
          <p:cNvSpPr txBox="1"/>
          <p:nvPr/>
        </p:nvSpPr>
        <p:spPr>
          <a:xfrm>
            <a:off x="8091500" y="1437150"/>
            <a:ext cx="771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Concept 2</a:t>
            </a:r>
            <a:endParaRPr sz="1000"/>
          </a:p>
        </p:txBody>
      </p:sp>
      <p:sp>
        <p:nvSpPr>
          <p:cNvPr id="556" name="Google Shape;556;p64"/>
          <p:cNvSpPr txBox="1"/>
          <p:nvPr/>
        </p:nvSpPr>
        <p:spPr>
          <a:xfrm>
            <a:off x="8109600" y="2483438"/>
            <a:ext cx="771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Concept 3</a:t>
            </a:r>
            <a:endParaRPr sz="1000"/>
          </a:p>
        </p:txBody>
      </p:sp>
      <p:sp>
        <p:nvSpPr>
          <p:cNvPr id="557" name="Google Shape;557;p64"/>
          <p:cNvSpPr txBox="1"/>
          <p:nvPr/>
        </p:nvSpPr>
        <p:spPr>
          <a:xfrm>
            <a:off x="8061000" y="3806613"/>
            <a:ext cx="771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Concept 4</a:t>
            </a:r>
            <a:endParaRPr sz="1000"/>
          </a:p>
        </p:txBody>
      </p:sp>
      <p:pic>
        <p:nvPicPr>
          <p:cNvPr descr="Image result for aae purdue logo" id="558" name="Google Shape;558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Aerodynamics</a:t>
            </a:r>
            <a:endParaRPr/>
          </a:p>
        </p:txBody>
      </p:sp>
      <p:graphicFrame>
        <p:nvGraphicFramePr>
          <p:cNvPr id="564" name="Google Shape;564;p65"/>
          <p:cNvGraphicFramePr/>
          <p:nvPr/>
        </p:nvGraphicFramePr>
        <p:xfrm>
          <a:off x="311700" y="154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{468AAEB0-A9C8-44B1-ACD1-D773B5760EEF}</a:tableStyleId>
              </a:tblPr>
              <a:tblGrid>
                <a:gridCol w="1748600"/>
                <a:gridCol w="163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Parameter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baseline="-25000" lang="en"/>
                        <a:t>L,max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baseline="-25000" lang="en"/>
                        <a:t>L,cruise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𝛼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6.5°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baseline="-25000" lang="en"/>
                        <a:t>d,cruise</a:t>
                      </a:r>
                      <a:endParaRPr baseline="-25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Image result for aae purdue logo" id="565" name="Google Shape;5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450" y="990775"/>
            <a:ext cx="5140300" cy="316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 and controls</a:t>
            </a:r>
            <a:endParaRPr/>
          </a:p>
        </p:txBody>
      </p:sp>
      <p:sp>
        <p:nvSpPr>
          <p:cNvPr id="572" name="Google Shape;572;p66"/>
          <p:cNvSpPr txBox="1"/>
          <p:nvPr>
            <p:ph idx="1" type="body"/>
          </p:nvPr>
        </p:nvSpPr>
        <p:spPr>
          <a:xfrm>
            <a:off x="2205000" y="4396800"/>
            <a:ext cx="47340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Star Represents Trimmed Conditions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3" name="Google Shape;573;p66"/>
          <p:cNvGraphicFramePr/>
          <p:nvPr/>
        </p:nvGraphicFramePr>
        <p:xfrm>
          <a:off x="311700" y="158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{468AAEB0-A9C8-44B1-ACD1-D773B5760EEF}</a:tableStyleId>
              </a:tblPr>
              <a:tblGrid>
                <a:gridCol w="1131675"/>
                <a:gridCol w="1451875"/>
                <a:gridCol w="2089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Parameter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Value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Stability Requirement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-0.54168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&lt; 0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-.00664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&lt; 0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0.09732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&gt; 0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574" name="Google Shape;5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01" y="2738604"/>
            <a:ext cx="359054" cy="34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13" y="2305003"/>
            <a:ext cx="469250" cy="3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38" y="3170751"/>
            <a:ext cx="405384" cy="34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6"/>
          <p:cNvPicPr preferRelativeResize="0"/>
          <p:nvPr/>
        </p:nvPicPr>
        <p:blipFill rotWithShape="1">
          <a:blip r:embed="rId6">
            <a:alphaModFix/>
          </a:blip>
          <a:srcRect b="0" l="0" r="1078" t="0"/>
          <a:stretch/>
        </p:blipFill>
        <p:spPr>
          <a:xfrm>
            <a:off x="5104350" y="1204100"/>
            <a:ext cx="3813400" cy="27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6"/>
          <p:cNvSpPr/>
          <p:nvPr/>
        </p:nvSpPr>
        <p:spPr>
          <a:xfrm rot="2700000">
            <a:off x="7510239" y="3179648"/>
            <a:ext cx="201525" cy="201101"/>
          </a:xfrm>
          <a:prstGeom prst="star4">
            <a:avLst>
              <a:gd fmla="val 125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aae purdue logo" id="579" name="Google Shape;57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Response - Longitudinal Short Response</a:t>
            </a:r>
            <a:endParaRPr/>
          </a:p>
        </p:txBody>
      </p:sp>
      <p:pic>
        <p:nvPicPr>
          <p:cNvPr descr="Image result for aae purdue logo" id="585" name="Google Shape;5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750" y="1055067"/>
            <a:ext cx="6213549" cy="397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Response - Lateral Short Response </a:t>
            </a:r>
            <a:endParaRPr/>
          </a:p>
        </p:txBody>
      </p:sp>
      <p:pic>
        <p:nvPicPr>
          <p:cNvPr id="592" name="Google Shape;5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951" y="1079300"/>
            <a:ext cx="6250101" cy="39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598" name="Google Shape;598;p6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Radio Control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AR8000 8-Channel DSMX Receiver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Visual attitude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Air Data from glider pitot tube before drop</a:t>
            </a:r>
            <a:endParaRPr/>
          </a:p>
        </p:txBody>
      </p:sp>
      <p:pic>
        <p:nvPicPr>
          <p:cNvPr id="599" name="Google Shape;59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25" y="1152475"/>
            <a:ext cx="2623700" cy="2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62430"/>
            <a:ext cx="1584525" cy="11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100" y="2654700"/>
            <a:ext cx="3317000" cy="144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ae purdue logo" id="602" name="Google Shape;602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Structures - Wing Characteristics</a:t>
            </a:r>
            <a:endParaRPr/>
          </a:p>
        </p:txBody>
      </p:sp>
      <p:graphicFrame>
        <p:nvGraphicFramePr>
          <p:cNvPr id="608" name="Google Shape;608;p70"/>
          <p:cNvGraphicFramePr/>
          <p:nvPr/>
        </p:nvGraphicFramePr>
        <p:xfrm>
          <a:off x="139675" y="105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{DD952CFE-1C90-4F8C-BEA1-4C06A46974ED}</a:tableStyleId>
              </a:tblPr>
              <a:tblGrid>
                <a:gridCol w="3325350"/>
                <a:gridCol w="1367750"/>
              </a:tblGrid>
              <a:tr h="5195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Loads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 hMerge="1"/>
              </a:tr>
              <a:tr h="51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Bending Load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331.01 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51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Torsional Load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1.95 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51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𝜙</a:t>
                      </a:r>
                      <a:r>
                        <a:rPr baseline="-25000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0.11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°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87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Wing Root Bending Moment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 Nm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87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Maximum Wing Tip Vertical Deflections 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38.9 cm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pic>
        <p:nvPicPr>
          <p:cNvPr id="609" name="Google Shape;609;p70"/>
          <p:cNvPicPr preferRelativeResize="0"/>
          <p:nvPr/>
        </p:nvPicPr>
        <p:blipFill rotWithShape="1">
          <a:blip r:embed="rId3">
            <a:alphaModFix/>
          </a:blip>
          <a:srcRect b="0" l="5865" r="4448" t="19231"/>
          <a:stretch/>
        </p:blipFill>
        <p:spPr>
          <a:xfrm>
            <a:off x="4908975" y="1897625"/>
            <a:ext cx="4180101" cy="1746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ae purdue logo" id="610" name="Google Shape;61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Structures - V-n Diagram</a:t>
            </a:r>
            <a:endParaRPr/>
          </a:p>
        </p:txBody>
      </p:sp>
      <p:graphicFrame>
        <p:nvGraphicFramePr>
          <p:cNvPr id="616" name="Google Shape;616;p71"/>
          <p:cNvGraphicFramePr/>
          <p:nvPr/>
        </p:nvGraphicFramePr>
        <p:xfrm>
          <a:off x="5098775" y="143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{DD952CFE-1C90-4F8C-BEA1-4C06A46974ED}</a:tableStyleId>
              </a:tblPr>
              <a:tblGrid>
                <a:gridCol w="1211850"/>
                <a:gridCol w="1211850"/>
                <a:gridCol w="1211850"/>
              </a:tblGrid>
              <a:tr h="60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</a:t>
                      </a:r>
                      <a:r>
                        <a:rPr baseline="-25000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speeds</a:t>
                      </a:r>
                      <a:endParaRPr baseline="-25000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(m/s)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(kts)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58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</a:t>
                      </a:r>
                      <a:r>
                        <a:rPr baseline="-25000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baseline="-25000"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32.2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62.6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58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</a:t>
                      </a:r>
                      <a:r>
                        <a:rPr baseline="-25000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32.4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63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58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</a:t>
                      </a:r>
                      <a:r>
                        <a:rPr baseline="-25000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S1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29.2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58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</a:t>
                      </a:r>
                      <a:r>
                        <a:rPr baseline="-25000"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45.4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88.2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pic>
        <p:nvPicPr>
          <p:cNvPr id="617" name="Google Shape;6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93975" cy="3550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ae purdue logo" id="618" name="Google Shape;61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2"/>
          <p:cNvSpPr txBox="1"/>
          <p:nvPr>
            <p:ph type="title"/>
          </p:nvPr>
        </p:nvSpPr>
        <p:spPr>
          <a:xfrm>
            <a:off x="311700" y="2778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gear </a:t>
            </a:r>
            <a:endParaRPr/>
          </a:p>
        </p:txBody>
      </p:sp>
      <p:pic>
        <p:nvPicPr>
          <p:cNvPr id="624" name="Google Shape;6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257" y="1332150"/>
            <a:ext cx="5584767" cy="247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ae purdue logo" id="625" name="Google Shape;6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6" name="Google Shape;626;p72"/>
          <p:cNvGraphicFramePr/>
          <p:nvPr/>
        </p:nvGraphicFramePr>
        <p:xfrm>
          <a:off x="167900" y="13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{468AAEB0-A9C8-44B1-ACD1-D773B5760EEF}</a:tableStyleId>
              </a:tblPr>
              <a:tblGrid>
                <a:gridCol w="1578100"/>
                <a:gridCol w="1578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Configuration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Tail Dragger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Height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cm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Width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cm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Material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Aluminum 5052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Bending radius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 cm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Tail down angle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 degrees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3"/>
          <p:cNvSpPr txBox="1"/>
          <p:nvPr>
            <p:ph type="title"/>
          </p:nvPr>
        </p:nvSpPr>
        <p:spPr>
          <a:xfrm>
            <a:off x="311700" y="32380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Mothership Performance with Glider</a:t>
            </a:r>
            <a:endParaRPr/>
          </a:p>
        </p:txBody>
      </p:sp>
      <p:sp>
        <p:nvSpPr>
          <p:cNvPr id="632" name="Google Shape;632;p73"/>
          <p:cNvSpPr txBox="1"/>
          <p:nvPr>
            <p:ph idx="1" type="body"/>
          </p:nvPr>
        </p:nvSpPr>
        <p:spPr>
          <a:xfrm>
            <a:off x="311700" y="1152475"/>
            <a:ext cx="85206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 flight time with glider: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Required Battery Weight: </a:t>
            </a:r>
            <a:r>
              <a:rPr lang="en">
                <a:solidFill>
                  <a:srgbClr val="38761D"/>
                </a:solidFill>
              </a:rPr>
              <a:t>4.206N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Voltage: </a:t>
            </a:r>
            <a:r>
              <a:rPr lang="en">
                <a:solidFill>
                  <a:srgbClr val="38761D"/>
                </a:solidFill>
              </a:rPr>
              <a:t>18.93 VDC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Current: </a:t>
            </a:r>
            <a:r>
              <a:rPr lang="en">
                <a:solidFill>
                  <a:srgbClr val="38761D"/>
                </a:solidFill>
              </a:rPr>
              <a:t>46.6 A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650" y="1094550"/>
            <a:ext cx="236220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400" y="2132775"/>
            <a:ext cx="23526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ae purdue logo" id="635" name="Google Shape;63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ctrTitle"/>
          </p:nvPr>
        </p:nvSpPr>
        <p:spPr>
          <a:xfrm>
            <a:off x="3298050" y="205388"/>
            <a:ext cx="25479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TRIDENT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658" y="147638"/>
            <a:ext cx="907524" cy="96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100" y="1221351"/>
            <a:ext cx="5202699" cy="3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" y="4631053"/>
            <a:ext cx="617232" cy="476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ae purdue logo" id="253" name="Google Shape;25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>
            <p:ph type="ctrTitle"/>
          </p:nvPr>
        </p:nvSpPr>
        <p:spPr>
          <a:xfrm>
            <a:off x="7129375" y="3622500"/>
            <a:ext cx="2014800" cy="15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Kunal Bhanushali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Austen Bowen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Griffin Holland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Christev Schade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Samuel Zhang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Mothership Performance without Glider</a:t>
            </a:r>
            <a:endParaRPr/>
          </a:p>
        </p:txBody>
      </p:sp>
      <p:sp>
        <p:nvSpPr>
          <p:cNvPr id="641" name="Google Shape;641;p74"/>
          <p:cNvSpPr txBox="1"/>
          <p:nvPr>
            <p:ph idx="1" type="body"/>
          </p:nvPr>
        </p:nvSpPr>
        <p:spPr>
          <a:xfrm>
            <a:off x="311700" y="1152475"/>
            <a:ext cx="85206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 minutes powered flight time with glider: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Required Battery Weight: </a:t>
            </a:r>
            <a:r>
              <a:rPr lang="en">
                <a:solidFill>
                  <a:srgbClr val="38761D"/>
                </a:solidFill>
              </a:rPr>
              <a:t>7.477 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Voltage: </a:t>
            </a:r>
            <a:r>
              <a:rPr lang="en">
                <a:solidFill>
                  <a:srgbClr val="38761D"/>
                </a:solidFill>
              </a:rPr>
              <a:t>18.07 VDC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Current: </a:t>
            </a:r>
            <a:r>
              <a:rPr lang="en">
                <a:solidFill>
                  <a:srgbClr val="38761D"/>
                </a:solidFill>
              </a:rPr>
              <a:t>31.5 A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663" y="2151825"/>
            <a:ext cx="23526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475" y="1094550"/>
            <a:ext cx="23526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4"/>
          <p:cNvSpPr txBox="1"/>
          <p:nvPr/>
        </p:nvSpPr>
        <p:spPr>
          <a:xfrm>
            <a:off x="432725" y="3616125"/>
            <a:ext cx="2749800" cy="10503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MISSION: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Voltage </a:t>
            </a:r>
            <a:r>
              <a:rPr lang="en">
                <a:solidFill>
                  <a:schemeClr val="dk1"/>
                </a:solidFill>
              </a:rPr>
              <a:t>&lt;</a:t>
            </a:r>
            <a:r>
              <a:rPr lang="en"/>
              <a:t> 22.2 VDC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Current</a:t>
            </a:r>
            <a:r>
              <a:rPr lang="en" sz="1100"/>
              <a:t>  </a:t>
            </a:r>
            <a:r>
              <a:rPr lang="en">
                <a:solidFill>
                  <a:schemeClr val="dk1"/>
                </a:solidFill>
              </a:rPr>
              <a:t>&lt;</a:t>
            </a:r>
            <a:r>
              <a:rPr lang="en"/>
              <a:t> 70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Weight  </a:t>
            </a:r>
            <a:r>
              <a:rPr lang="en">
                <a:solidFill>
                  <a:schemeClr val="dk1"/>
                </a:solidFill>
              </a:rPr>
              <a:t>≈</a:t>
            </a:r>
            <a:r>
              <a:rPr lang="en"/>
              <a:t> 11.65 N</a:t>
            </a:r>
            <a:endParaRPr/>
          </a:p>
        </p:txBody>
      </p:sp>
      <p:pic>
        <p:nvPicPr>
          <p:cNvPr descr="Image result for aae purdue logo" id="645" name="Google Shape;64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5"/>
          <p:cNvSpPr txBox="1"/>
          <p:nvPr>
            <p:ph type="title"/>
          </p:nvPr>
        </p:nvSpPr>
        <p:spPr>
          <a:xfrm>
            <a:off x="1593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Propulsion - Propeller</a:t>
            </a:r>
            <a:endParaRPr/>
          </a:p>
        </p:txBody>
      </p:sp>
      <p:pic>
        <p:nvPicPr>
          <p:cNvPr id="651" name="Google Shape;6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800" y="961475"/>
            <a:ext cx="2010025" cy="1348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2" name="Google Shape;652;p75"/>
          <p:cNvGraphicFramePr/>
          <p:nvPr/>
        </p:nvGraphicFramePr>
        <p:xfrm>
          <a:off x="4212300" y="31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{DD952CFE-1C90-4F8C-BEA1-4C06A46974ED}</a:tableStyleId>
              </a:tblPr>
              <a:tblGrid>
                <a:gridCol w="1362475"/>
                <a:gridCol w="1308075"/>
              </a:tblGrid>
              <a:tr h="32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Hub Thickness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0.48 in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</a:tr>
              <a:tr h="32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Airfoil section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NACA 4412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54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Twist distribution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Constant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</a:tr>
              <a:tr h="54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Chord distribution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pic>
        <p:nvPicPr>
          <p:cNvPr id="653" name="Google Shape;65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750" y="2529325"/>
            <a:ext cx="3742500" cy="24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255" y="2529325"/>
            <a:ext cx="3735639" cy="24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5"/>
          <p:cNvSpPr txBox="1"/>
          <p:nvPr>
            <p:ph idx="1" type="body"/>
          </p:nvPr>
        </p:nvSpPr>
        <p:spPr>
          <a:xfrm>
            <a:off x="336250" y="1009675"/>
            <a:ext cx="34899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Required thrust = 14.43 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Selected: </a:t>
            </a:r>
            <a:r>
              <a:rPr i="1" lang="en">
                <a:solidFill>
                  <a:schemeClr val="dk1"/>
                </a:solidFill>
              </a:rPr>
              <a:t>APC 12x6 Propeller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aae purdue logo" id="656" name="Google Shape;65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6"/>
          <p:cNvSpPr txBox="1"/>
          <p:nvPr>
            <p:ph type="title"/>
          </p:nvPr>
        </p:nvSpPr>
        <p:spPr>
          <a:xfrm>
            <a:off x="311700" y="925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Propulsion - Electric Motor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76"/>
          <p:cNvPicPr preferRelativeResize="0"/>
          <p:nvPr/>
        </p:nvPicPr>
        <p:blipFill rotWithShape="1">
          <a:blip r:embed="rId3">
            <a:alphaModFix/>
          </a:blip>
          <a:srcRect b="18644" l="16481" r="13086" t="17702"/>
          <a:stretch/>
        </p:blipFill>
        <p:spPr>
          <a:xfrm>
            <a:off x="5002462" y="185125"/>
            <a:ext cx="2294350" cy="207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3" name="Google Shape;663;p76"/>
          <p:cNvGraphicFramePr/>
          <p:nvPr/>
        </p:nvGraphicFramePr>
        <p:xfrm>
          <a:off x="5006525" y="23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{DD952CFE-1C90-4F8C-BEA1-4C06A46974ED}</a:tableStyleId>
              </a:tblPr>
              <a:tblGrid>
                <a:gridCol w="2183650"/>
                <a:gridCol w="1752850"/>
              </a:tblGrid>
              <a:tr h="30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Max. Continuous Power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1750 W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30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Motor efficiency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8.04 g/W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0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Motor Kv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30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Rated voltage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22.2 V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0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Rated number of cells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4-6s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30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207 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0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Manufacturer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SunnySky USA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664" name="Google Shape;664;p76"/>
          <p:cNvSpPr txBox="1"/>
          <p:nvPr>
            <p:ph idx="1" type="body"/>
          </p:nvPr>
        </p:nvSpPr>
        <p:spPr>
          <a:xfrm>
            <a:off x="311700" y="1152475"/>
            <a:ext cx="4831800" cy="3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= 855 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Rotation rate = 10,000 rpm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Selected: </a:t>
            </a:r>
            <a:r>
              <a:rPr i="1" lang="en">
                <a:solidFill>
                  <a:schemeClr val="dk1"/>
                </a:solidFill>
              </a:rPr>
              <a:t>SunnySky X3520 Brushless Motor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Overview: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Max. rotation rate = 11,544 rpm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support up to 6s LiPo cell battery and ESC between 80 A to 100 A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mage result for aae purdue logo" id="665" name="Google Shape;66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ultistar High Capacity 10000mAh 6S 10C Multi-Rotor Lipo Pack" id="670" name="Google Shape;670;p77" title="Multistar High Capacity 10000mAh 6S 10C Multi-Rotor Lipo Pack"/>
          <p:cNvPicPr preferRelativeResize="0"/>
          <p:nvPr/>
        </p:nvPicPr>
        <p:blipFill rotWithShape="1">
          <a:blip r:embed="rId3">
            <a:alphaModFix/>
          </a:blip>
          <a:srcRect b="11303" l="6913" r="10394" t="12887"/>
          <a:stretch/>
        </p:blipFill>
        <p:spPr>
          <a:xfrm>
            <a:off x="1968641" y="3057600"/>
            <a:ext cx="3271735" cy="19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Propulsion - Battery</a:t>
            </a:r>
            <a:endParaRPr/>
          </a:p>
        </p:txBody>
      </p:sp>
      <p:graphicFrame>
        <p:nvGraphicFramePr>
          <p:cNvPr id="672" name="Google Shape;672;p77"/>
          <p:cNvGraphicFramePr/>
          <p:nvPr/>
        </p:nvGraphicFramePr>
        <p:xfrm>
          <a:off x="5330100" y="109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{DD952CFE-1C90-4F8C-BEA1-4C06A46974ED}</a:tableStyleId>
              </a:tblPr>
              <a:tblGrid>
                <a:gridCol w="1827225"/>
                <a:gridCol w="1593075"/>
              </a:tblGrid>
              <a:tr h="43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Cells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43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Amp Hours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10000 mAh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3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Volts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43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Batteries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3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1.189 kg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43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Height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 mm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3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Length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156 mm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43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Width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 mm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673" name="Google Shape;673;p77"/>
          <p:cNvSpPr txBox="1"/>
          <p:nvPr>
            <p:ph idx="1" type="body"/>
          </p:nvPr>
        </p:nvSpPr>
        <p:spPr>
          <a:xfrm>
            <a:off x="311700" y="944125"/>
            <a:ext cx="3785700" cy="2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Charge = 9000 mAh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= 22.2 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current = 50 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Selected: </a:t>
            </a:r>
            <a:r>
              <a:rPr b="1" i="1" lang="en">
                <a:solidFill>
                  <a:srgbClr val="000000"/>
                </a:solidFill>
              </a:rPr>
              <a:t>Multistar High Capacity 10000mAh 6S 10C Multi-Rotor LiPo Pack XT90 </a:t>
            </a:r>
            <a:endParaRPr i="1">
              <a:solidFill>
                <a:srgbClr val="000000"/>
              </a:solidFill>
            </a:endParaRPr>
          </a:p>
        </p:txBody>
      </p:sp>
      <p:pic>
        <p:nvPicPr>
          <p:cNvPr descr="Image result for aae purdue logo" id="674" name="Google Shape;67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for 80-Amp Pro Switch-Mode BEC Brushless ESC, EC5 (V2) from HorizonHobby" id="679" name="Google Shape;679;p78"/>
          <p:cNvPicPr preferRelativeResize="0"/>
          <p:nvPr/>
        </p:nvPicPr>
        <p:blipFill rotWithShape="1">
          <a:blip r:embed="rId3">
            <a:alphaModFix/>
          </a:blip>
          <a:srcRect b="14668" l="21717" r="19997" t="21051"/>
          <a:stretch/>
        </p:blipFill>
        <p:spPr>
          <a:xfrm>
            <a:off x="4600675" y="680362"/>
            <a:ext cx="2404476" cy="14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8"/>
          <p:cNvSpPr txBox="1"/>
          <p:nvPr>
            <p:ph type="title"/>
          </p:nvPr>
        </p:nvSpPr>
        <p:spPr>
          <a:xfrm>
            <a:off x="311700" y="521225"/>
            <a:ext cx="49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Propulsion - ESC</a:t>
            </a:r>
            <a:endParaRPr/>
          </a:p>
        </p:txBody>
      </p:sp>
      <p:sp>
        <p:nvSpPr>
          <p:cNvPr id="681" name="Google Shape;681;p78"/>
          <p:cNvSpPr txBox="1"/>
          <p:nvPr>
            <p:ph idx="1" type="body"/>
          </p:nvPr>
        </p:nvSpPr>
        <p:spPr>
          <a:xfrm>
            <a:off x="165000" y="1121000"/>
            <a:ext cx="44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Selected: </a:t>
            </a:r>
            <a:r>
              <a:rPr i="1" lang="en">
                <a:solidFill>
                  <a:schemeClr val="dk1"/>
                </a:solidFill>
              </a:rPr>
              <a:t>80-Amp Pro Switch-Mode BEC </a:t>
            </a:r>
            <a:endParaRPr i="1">
              <a:solidFill>
                <a:schemeClr val="dk1"/>
              </a:solidFill>
            </a:endParaRPr>
          </a:p>
          <a:p>
            <a:pPr indent="114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 Brushless ESC, EC5 (V2)</a:t>
            </a:r>
            <a:endParaRPr i="1">
              <a:solidFill>
                <a:schemeClr val="dk1"/>
              </a:solidFill>
            </a:endParaRPr>
          </a:p>
          <a:p>
            <a:pPr indent="114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Specifications:</a:t>
            </a:r>
            <a:endParaRPr/>
          </a:p>
          <a:p>
            <a:pPr indent="-342900" lvl="0" marL="457200" marR="76200" rtl="0" algn="just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take a 3-6 cell lithium polymer (LiPo) battery and draws up to 22.2V of voltage</a:t>
            </a:r>
            <a:endParaRPr>
              <a:solidFill>
                <a:schemeClr val="dk1"/>
              </a:solidFill>
            </a:endParaRPr>
          </a:p>
          <a:p>
            <a:pPr indent="-342900" lvl="0" marL="457200" marR="76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drive up to 7 analog or 6 digital standard-size servos</a:t>
            </a:r>
            <a:endParaRPr>
              <a:solidFill>
                <a:schemeClr val="dk1"/>
              </a:solidFill>
            </a:endParaRPr>
          </a:p>
          <a:p>
            <a:pPr indent="-342900" lvl="0" marL="457200" marR="76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 programmable braking setup</a:t>
            </a:r>
            <a:endParaRPr>
              <a:solidFill>
                <a:schemeClr val="dk1"/>
              </a:solidFill>
            </a:endParaRPr>
          </a:p>
          <a:p>
            <a:pPr indent="0" lvl="0" marL="0" marR="76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82" name="Google Shape;682;p78"/>
          <p:cNvGraphicFramePr/>
          <p:nvPr/>
        </p:nvGraphicFramePr>
        <p:xfrm>
          <a:off x="4735375" y="219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{468AAEB0-A9C8-44B1-ACD1-D773B5760EEF}</a:tableStyleId>
              </a:tblPr>
              <a:tblGrid>
                <a:gridCol w="2405550"/>
                <a:gridCol w="1829825"/>
              </a:tblGrid>
              <a:tr h="12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Amperage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 &amp; up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BEC Continuous Current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5A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BEC voltage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5.5V Switch-mode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Connector Types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EC5, 10AWG leads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 Connector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4mm Gold Bullet, 12AWG leads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Image result for aae purdue logo" id="683" name="Google Shape;68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Wiring Diagram</a:t>
            </a:r>
            <a:endParaRPr/>
          </a:p>
        </p:txBody>
      </p:sp>
      <p:pic>
        <p:nvPicPr>
          <p:cNvPr id="689" name="Google Shape;689;p79"/>
          <p:cNvPicPr preferRelativeResize="0"/>
          <p:nvPr/>
        </p:nvPicPr>
        <p:blipFill rotWithShape="1">
          <a:blip r:embed="rId3">
            <a:alphaModFix/>
          </a:blip>
          <a:srcRect b="758" l="0" r="0" t="758"/>
          <a:stretch/>
        </p:blipFill>
        <p:spPr>
          <a:xfrm>
            <a:off x="1900050" y="1210225"/>
            <a:ext cx="5905950" cy="35820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 result for aae purdue logo" id="690" name="Google Shape;69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Analysis of Mothership</a:t>
            </a:r>
            <a:endParaRPr/>
          </a:p>
        </p:txBody>
      </p:sp>
      <p:pic>
        <p:nvPicPr>
          <p:cNvPr id="696" name="Google Shape;6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0" y="1084525"/>
            <a:ext cx="8054801" cy="29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0"/>
          <p:cNvSpPr txBox="1"/>
          <p:nvPr/>
        </p:nvSpPr>
        <p:spPr>
          <a:xfrm>
            <a:off x="1731150" y="4308225"/>
            <a:ext cx="5681700" cy="6096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Total Material Cost: $1,158.79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descr="Image result for aae purdue logo" id="698" name="Google Shape;6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Plan</a:t>
            </a:r>
            <a:endParaRPr/>
          </a:p>
        </p:txBody>
      </p:sp>
      <p:graphicFrame>
        <p:nvGraphicFramePr>
          <p:cNvPr id="704" name="Google Shape;704;p81"/>
          <p:cNvGraphicFramePr/>
          <p:nvPr/>
        </p:nvGraphicFramePr>
        <p:xfrm>
          <a:off x="311700" y="118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{DD952CFE-1C90-4F8C-BEA1-4C06A46974ED}</a:tableStyleId>
              </a:tblPr>
              <a:tblGrid>
                <a:gridCol w="2840200"/>
                <a:gridCol w="3441000"/>
                <a:gridCol w="22394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Details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Deadline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99999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 freeze, presentation in class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10/17/2019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Parts Ordering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 parts on the Parts Acquisition List that are not available in lab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10/22/2019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 Testing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 testing components that are available in the lab after CDR and test the ordered parts as soon as they arrived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10/29/2019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Prototype Fabrication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Print and clean up all 3D printed parts and test the connections of each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11/07/2019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Flight Readiness Review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Schedule the flight readiness review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11/16/2019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Flight Testing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Fly the aircraft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11/17/2019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descr="Image result for aae purdue logo" id="705" name="Google Shape;7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</a:t>
            </a:r>
            <a:endParaRPr/>
          </a:p>
        </p:txBody>
      </p:sp>
      <p:graphicFrame>
        <p:nvGraphicFramePr>
          <p:cNvPr id="711" name="Google Shape;711;p82"/>
          <p:cNvGraphicFramePr/>
          <p:nvPr/>
        </p:nvGraphicFramePr>
        <p:xfrm>
          <a:off x="269863" y="113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{DD952CFE-1C90-4F8C-BEA1-4C06A46974ED}</a:tableStyleId>
              </a:tblPr>
              <a:tblGrid>
                <a:gridCol w="1276625"/>
                <a:gridCol w="1276625"/>
                <a:gridCol w="2230725"/>
                <a:gridCol w="3820300"/>
              </a:tblGrid>
              <a:tr h="52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Number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Deadline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Location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Objective</a:t>
                      </a:r>
                      <a:endParaRPr b="1"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999999"/>
                    </a:solidFill>
                  </a:tcPr>
                </a:tc>
              </a:tr>
              <a:tr h="52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4510701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10/31/2019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Build Lab - ARMS 2098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System Ground Check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52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4510702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11/07/2019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Build Lab - ARMS 2098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Propulsion Check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</a:tr>
              <a:tr h="52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4510703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11/14/2019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Build Lab - ARMS 2098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Mission Mechanism Check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52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4510704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11/16/2019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McAllister Field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First Flight (straight line and turning flight)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</a:tr>
              <a:tr h="52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4510705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11/25/2019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McAllister Field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Mission Profile Flight (without glider)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/>
                </a:tc>
              </a:tr>
              <a:tr h="52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4510706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11/25/2019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McAllister Field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Mission Practice (with glider)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 anchor="ctr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descr="Image result for aae purdue logo" id="712" name="Google Shape;71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problems and solution plans</a:t>
            </a:r>
            <a:endParaRPr/>
          </a:p>
        </p:txBody>
      </p:sp>
      <p:sp>
        <p:nvSpPr>
          <p:cNvPr id="718" name="Google Shape;718;p8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Confirm servo sizing for the flaperons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Update CAD to slight dimension changes</a:t>
            </a:r>
            <a:endParaRPr/>
          </a:p>
        </p:txBody>
      </p:sp>
      <p:pic>
        <p:nvPicPr>
          <p:cNvPr descr="Image result for aae purdue logo" id="719" name="Google Shape;7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Outline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1297500" y="1434050"/>
            <a:ext cx="2968800" cy="31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"/>
              <a:buAutoNum type="romanUcPeriod"/>
            </a:pPr>
            <a:r>
              <a:rPr b="1" lang="en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Milestones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"/>
              <a:buAutoNum type="romanUcPeriod"/>
            </a:pPr>
            <a:r>
              <a:rPr b="1" lang="en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Design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"/>
              <a:buAutoNum type="romanUcPeriod"/>
            </a:pPr>
            <a:r>
              <a:rPr b="1" lang="en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Aerodynamics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"/>
              <a:buAutoNum type="romanUcPeriod"/>
            </a:pPr>
            <a:r>
              <a:rPr b="1" lang="en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Stability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"/>
              <a:buAutoNum type="romanUcPeriod"/>
            </a:pPr>
            <a:r>
              <a:rPr b="1" lang="en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Structures/Weights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"/>
              <a:buAutoNum type="romanUcPeriod"/>
            </a:pPr>
            <a:r>
              <a:rPr b="1" lang="en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Production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"/>
              <a:buAutoNum type="romanUcPeriod"/>
            </a:pPr>
            <a:r>
              <a:rPr b="1" lang="en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Flight Plan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462" y="676625"/>
            <a:ext cx="1971712" cy="3943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25" name="Google Shape;725;p8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General Layout is Final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Ready to start building after slight CAD modifications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aae purdue logo" id="726" name="Google Shape;72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0" y="-10"/>
            <a:ext cx="1333699" cy="74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Appendix</a:t>
            </a:r>
            <a:endParaRPr b="1"/>
          </a:p>
        </p:txBody>
      </p:sp>
      <p:pic>
        <p:nvPicPr>
          <p:cNvPr id="732" name="Google Shape;73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108" y="2144325"/>
            <a:ext cx="907524" cy="9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400" y="209000"/>
            <a:ext cx="743794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475" y="336350"/>
            <a:ext cx="6307051" cy="16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688" y="2058125"/>
            <a:ext cx="6354634" cy="28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189" y="1556400"/>
            <a:ext cx="4144724" cy="305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75" y="1926450"/>
            <a:ext cx="4402125" cy="23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9"/>
          <p:cNvSpPr txBox="1"/>
          <p:nvPr>
            <p:ph idx="1" type="body"/>
          </p:nvPr>
        </p:nvSpPr>
        <p:spPr>
          <a:xfrm>
            <a:off x="1702825" y="659025"/>
            <a:ext cx="7038900" cy="339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https://www.sd3d.com/wp-content/uploads/2017/06/MaterialTDS-PLA_01.pdf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Glider inspiration: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https://www.boeing.com/history/products/x-20-dyna-soar.page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Glider inspiration: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https://www.space.com/41042-boeing-hypersonic-passenger-plane-concept.html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Glider inspiration: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http://www.aerospaceweb.org/design/waverider/design.shtml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Glider airfoil source: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http://airfoiltools.com/airfoil/details?airfoil=s4094-il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Milestones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952175" y="908300"/>
            <a:ext cx="8191800" cy="14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Finalized an innovative design to meet mission objectives and constraints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Utilized simulations and a 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prototype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to determine optimum stability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Completed first detailed CAD draft model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Proposed and began 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initializing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a structures plan to 3D print design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63" y="2571750"/>
            <a:ext cx="8145475" cy="24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Design</a:t>
            </a:r>
            <a:endParaRPr b="1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033" y="2144338"/>
            <a:ext cx="907524" cy="9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Pugh’s Matrix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1934250" y="4418775"/>
            <a:ext cx="6722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Preliminary conceptual designs considered for mission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250" y="1079250"/>
            <a:ext cx="5826999" cy="3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/>
          <p:nvPr/>
        </p:nvSpPr>
        <p:spPr>
          <a:xfrm>
            <a:off x="3240325" y="1386700"/>
            <a:ext cx="898500" cy="914100"/>
          </a:xfrm>
          <a:prstGeom prst="rect">
            <a:avLst/>
          </a:prstGeom>
          <a:solidFill>
            <a:srgbClr val="00FF00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3240325" y="4273275"/>
            <a:ext cx="898500" cy="145500"/>
          </a:xfrm>
          <a:prstGeom prst="rect">
            <a:avLst/>
          </a:prstGeom>
          <a:solidFill>
            <a:srgbClr val="00FF00">
              <a:alpha val="18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0" y="4549200"/>
            <a:ext cx="566000" cy="5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